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 Bold" panose="020B0803030501040103" pitchFamily="34" charset="0"/>
      <p:regular r:id="rId8"/>
      <p:bold r:id="rId9"/>
    </p:embeddedFont>
    <p:embeddedFont>
      <p:font typeface="Funtastic" pitchFamily="2" charset="77"/>
      <p:regular r:id="rId10"/>
    </p:embeddedFont>
    <p:embeddedFont>
      <p:font typeface="League Spartan" pitchFamily="2" charset="77"/>
      <p:regular r:id="rId11"/>
    </p:embeddedFont>
    <p:embeddedFont>
      <p:font typeface="Norwester" pitchFamily="2" charset="0"/>
      <p:regular r:id="rId12"/>
    </p:embeddedFont>
    <p:embeddedFont>
      <p:font typeface="Nunito" pitchFamily="2" charset="77"/>
      <p:regular r:id="rId13"/>
      <p:bold r:id="rId14"/>
      <p:italic r:id="rId15"/>
      <p:boldItalic r:id="rId16"/>
    </p:embeddedFont>
    <p:embeddedFont>
      <p:font typeface="Nunito 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6" autoAdjust="0"/>
  </p:normalViewPr>
  <p:slideViewPr>
    <p:cSldViewPr>
      <p:cViewPr varScale="1">
        <p:scale>
          <a:sx n="77" d="100"/>
          <a:sy n="77" d="100"/>
        </p:scale>
        <p:origin x="44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sv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0.sv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51766" y="-334688"/>
            <a:ext cx="4091581" cy="10956376"/>
            <a:chOff x="0" y="0"/>
            <a:chExt cx="1077618" cy="28856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7618" cy="2885630"/>
            </a:xfrm>
            <a:custGeom>
              <a:avLst/>
              <a:gdLst/>
              <a:ahLst/>
              <a:cxnLst/>
              <a:rect l="l" t="t" r="r" b="b"/>
              <a:pathLst>
                <a:path w="1077618" h="2885630">
                  <a:moveTo>
                    <a:pt x="0" y="0"/>
                  </a:moveTo>
                  <a:lnTo>
                    <a:pt x="1077618" y="0"/>
                  </a:lnTo>
                  <a:lnTo>
                    <a:pt x="1077618" y="2885630"/>
                  </a:lnTo>
                  <a:lnTo>
                    <a:pt x="0" y="2885630"/>
                  </a:lnTo>
                  <a:close/>
                </a:path>
              </a:pathLst>
            </a:custGeom>
            <a:solidFill>
              <a:srgbClr val="99B8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7618" cy="2933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452176">
            <a:off x="10370618" y="5756082"/>
            <a:ext cx="2625885" cy="1191495"/>
          </a:xfrm>
          <a:custGeom>
            <a:avLst/>
            <a:gdLst/>
            <a:ahLst/>
            <a:cxnLst/>
            <a:rect l="l" t="t" r="r" b="b"/>
            <a:pathLst>
              <a:path w="2625885" h="1191495">
                <a:moveTo>
                  <a:pt x="0" y="0"/>
                </a:moveTo>
                <a:lnTo>
                  <a:pt x="2625885" y="0"/>
                </a:lnTo>
                <a:lnTo>
                  <a:pt x="2625885" y="1191495"/>
                </a:lnTo>
                <a:lnTo>
                  <a:pt x="0" y="119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42875">
            <a:off x="15360747" y="2635240"/>
            <a:ext cx="1672402" cy="1850514"/>
          </a:xfrm>
          <a:custGeom>
            <a:avLst/>
            <a:gdLst/>
            <a:ahLst/>
            <a:cxnLst/>
            <a:rect l="l" t="t" r="r" b="b"/>
            <a:pathLst>
              <a:path w="1672402" h="1850514">
                <a:moveTo>
                  <a:pt x="0" y="0"/>
                </a:moveTo>
                <a:lnTo>
                  <a:pt x="1672402" y="0"/>
                </a:lnTo>
                <a:lnTo>
                  <a:pt x="1672402" y="1850513"/>
                </a:lnTo>
                <a:lnTo>
                  <a:pt x="0" y="1850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75243">
            <a:off x="14784027" y="6684602"/>
            <a:ext cx="3127957" cy="1915874"/>
          </a:xfrm>
          <a:custGeom>
            <a:avLst/>
            <a:gdLst/>
            <a:ahLst/>
            <a:cxnLst/>
            <a:rect l="l" t="t" r="r" b="b"/>
            <a:pathLst>
              <a:path w="3127957" h="1915874">
                <a:moveTo>
                  <a:pt x="0" y="0"/>
                </a:moveTo>
                <a:lnTo>
                  <a:pt x="3127958" y="0"/>
                </a:lnTo>
                <a:lnTo>
                  <a:pt x="3127958" y="1915874"/>
                </a:lnTo>
                <a:lnTo>
                  <a:pt x="0" y="1915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975995" y="4156111"/>
            <a:ext cx="5902035" cy="6130889"/>
          </a:xfrm>
          <a:custGeom>
            <a:avLst/>
            <a:gdLst/>
            <a:ahLst/>
            <a:cxnLst/>
            <a:rect l="l" t="t" r="r" b="b"/>
            <a:pathLst>
              <a:path w="5902035" h="6130889">
                <a:moveTo>
                  <a:pt x="0" y="0"/>
                </a:moveTo>
                <a:lnTo>
                  <a:pt x="5902035" y="0"/>
                </a:lnTo>
                <a:lnTo>
                  <a:pt x="5902035" y="6130889"/>
                </a:lnTo>
                <a:lnTo>
                  <a:pt x="0" y="6130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902141" y="2469031"/>
            <a:ext cx="6980715" cy="8053340"/>
          </a:xfrm>
          <a:custGeom>
            <a:avLst/>
            <a:gdLst/>
            <a:ahLst/>
            <a:cxnLst/>
            <a:rect l="l" t="t" r="r" b="b"/>
            <a:pathLst>
              <a:path w="6980715" h="8053340">
                <a:moveTo>
                  <a:pt x="6980715" y="0"/>
                </a:moveTo>
                <a:lnTo>
                  <a:pt x="0" y="0"/>
                </a:lnTo>
                <a:lnTo>
                  <a:pt x="0" y="8053340"/>
                </a:lnTo>
                <a:lnTo>
                  <a:pt x="6980715" y="8053340"/>
                </a:lnTo>
                <a:lnTo>
                  <a:pt x="6980715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30112" y="309814"/>
            <a:ext cx="3506896" cy="2159217"/>
          </a:xfrm>
          <a:custGeom>
            <a:avLst/>
            <a:gdLst/>
            <a:ahLst/>
            <a:cxnLst/>
            <a:rect l="l" t="t" r="r" b="b"/>
            <a:pathLst>
              <a:path w="3506896" h="2159217">
                <a:moveTo>
                  <a:pt x="0" y="0"/>
                </a:moveTo>
                <a:lnTo>
                  <a:pt x="3506896" y="0"/>
                </a:lnTo>
                <a:lnTo>
                  <a:pt x="3506896" y="2159217"/>
                </a:lnTo>
                <a:lnTo>
                  <a:pt x="0" y="2159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4158" r="-95301" b="-4338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7375" y="1303698"/>
            <a:ext cx="10544766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800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TEAM OF</a:t>
            </a:r>
          </a:p>
          <a:p>
            <a:pPr algn="ctr">
              <a:lnSpc>
                <a:spcPts val="8720"/>
              </a:lnSpc>
            </a:pPr>
            <a:r>
              <a:rPr lang="en-US" sz="800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Chandrakant Pradhan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5501220"/>
            <a:ext cx="6290805" cy="448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Mani Vijaya Raman T</a:t>
            </a:r>
          </a:p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Kavya Choudhary</a:t>
            </a:r>
          </a:p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Vignesh Ram A</a:t>
            </a:r>
          </a:p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Priyanka K</a:t>
            </a:r>
          </a:p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Thariq Mohammed Z</a:t>
            </a:r>
          </a:p>
          <a:p>
            <a:pPr marL="863595" lvl="1" indent="-431797" algn="l">
              <a:lnSpc>
                <a:spcPts val="5999"/>
              </a:lnSpc>
              <a:buAutoNum type="arabicPeriod"/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Upasana Nandi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018582" y="-397915"/>
            <a:ext cx="2751915" cy="2772710"/>
          </a:xfrm>
          <a:custGeom>
            <a:avLst/>
            <a:gdLst/>
            <a:ahLst/>
            <a:cxnLst/>
            <a:rect l="l" t="t" r="r" b="b"/>
            <a:pathLst>
              <a:path w="2751915" h="2772710">
                <a:moveTo>
                  <a:pt x="0" y="0"/>
                </a:moveTo>
                <a:lnTo>
                  <a:pt x="2751915" y="0"/>
                </a:lnTo>
                <a:lnTo>
                  <a:pt x="2751915" y="2772710"/>
                </a:lnTo>
                <a:lnTo>
                  <a:pt x="0" y="27727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89901" y="3577169"/>
            <a:ext cx="6290805" cy="72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 spc="27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FROM NEW DELHI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5164" y="-257972"/>
            <a:ext cx="12742568" cy="10802944"/>
            <a:chOff x="0" y="0"/>
            <a:chExt cx="4719470" cy="4001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9470" cy="4001091"/>
            </a:xfrm>
            <a:custGeom>
              <a:avLst/>
              <a:gdLst/>
              <a:ahLst/>
              <a:cxnLst/>
              <a:rect l="l" t="t" r="r" b="b"/>
              <a:pathLst>
                <a:path w="4719470" h="4001091">
                  <a:moveTo>
                    <a:pt x="0" y="0"/>
                  </a:moveTo>
                  <a:lnTo>
                    <a:pt x="4719470" y="0"/>
                  </a:lnTo>
                  <a:lnTo>
                    <a:pt x="4719470" y="4001091"/>
                  </a:lnTo>
                  <a:lnTo>
                    <a:pt x="0" y="4001091"/>
                  </a:lnTo>
                  <a:close/>
                </a:path>
              </a:pathLst>
            </a:custGeom>
            <a:solidFill>
              <a:srgbClr val="E26C5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9470" cy="4048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00581" y="424892"/>
            <a:ext cx="5086938" cy="2059559"/>
            <a:chOff x="0" y="0"/>
            <a:chExt cx="1464930" cy="5931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4930" cy="593109"/>
            </a:xfrm>
            <a:custGeom>
              <a:avLst/>
              <a:gdLst/>
              <a:ahLst/>
              <a:cxnLst/>
              <a:rect l="l" t="t" r="r" b="b"/>
              <a:pathLst>
                <a:path w="1464930" h="593109">
                  <a:moveTo>
                    <a:pt x="0" y="0"/>
                  </a:moveTo>
                  <a:lnTo>
                    <a:pt x="1464930" y="0"/>
                  </a:lnTo>
                  <a:lnTo>
                    <a:pt x="1464930" y="593109"/>
                  </a:lnTo>
                  <a:lnTo>
                    <a:pt x="0" y="593109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64930" cy="6312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39"/>
                </a:lnSpc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States mentioned -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Punjab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Haryana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5396" y="453467"/>
            <a:ext cx="5517655" cy="229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5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ABOUT THE CASE..</a:t>
            </a:r>
          </a:p>
        </p:txBody>
      </p:sp>
      <p:sp>
        <p:nvSpPr>
          <p:cNvPr id="9" name="Freeform 9"/>
          <p:cNvSpPr/>
          <p:nvPr/>
        </p:nvSpPr>
        <p:spPr>
          <a:xfrm>
            <a:off x="4799722" y="9203418"/>
            <a:ext cx="2750885" cy="1684917"/>
          </a:xfrm>
          <a:custGeom>
            <a:avLst/>
            <a:gdLst/>
            <a:ahLst/>
            <a:cxnLst/>
            <a:rect l="l" t="t" r="r" b="b"/>
            <a:pathLst>
              <a:path w="2750885" h="1684917">
                <a:moveTo>
                  <a:pt x="0" y="0"/>
                </a:moveTo>
                <a:lnTo>
                  <a:pt x="2750885" y="0"/>
                </a:lnTo>
                <a:lnTo>
                  <a:pt x="2750885" y="1684916"/>
                </a:lnTo>
                <a:lnTo>
                  <a:pt x="0" y="1684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82977" y="-1286010"/>
            <a:ext cx="2572020" cy="2572020"/>
          </a:xfrm>
          <a:custGeom>
            <a:avLst/>
            <a:gdLst/>
            <a:ahLst/>
            <a:cxnLst/>
            <a:rect l="l" t="t" r="r" b="b"/>
            <a:pathLst>
              <a:path w="2572020" h="2572020">
                <a:moveTo>
                  <a:pt x="0" y="0"/>
                </a:moveTo>
                <a:lnTo>
                  <a:pt x="2572019" y="0"/>
                </a:lnTo>
                <a:lnTo>
                  <a:pt x="2572019" y="2572020"/>
                </a:lnTo>
                <a:lnTo>
                  <a:pt x="0" y="2572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00581" y="2817697"/>
            <a:ext cx="5086938" cy="2555748"/>
            <a:chOff x="0" y="0"/>
            <a:chExt cx="1464930" cy="7360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4930" cy="736001"/>
            </a:xfrm>
            <a:custGeom>
              <a:avLst/>
              <a:gdLst/>
              <a:ahLst/>
              <a:cxnLst/>
              <a:rect l="l" t="t" r="r" b="b"/>
              <a:pathLst>
                <a:path w="1464930" h="736001">
                  <a:moveTo>
                    <a:pt x="0" y="0"/>
                  </a:moveTo>
                  <a:lnTo>
                    <a:pt x="1464930" y="0"/>
                  </a:lnTo>
                  <a:lnTo>
                    <a:pt x="1464930" y="736001"/>
                  </a:lnTo>
                  <a:lnTo>
                    <a:pt x="0" y="736001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64930" cy="7645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CRM Practices adopted</a:t>
              </a: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Burning</a:t>
              </a: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Sustainable</a:t>
              </a: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Both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00581" y="5706692"/>
            <a:ext cx="5086938" cy="3916934"/>
            <a:chOff x="0" y="0"/>
            <a:chExt cx="1464930" cy="11279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64930" cy="1127994"/>
            </a:xfrm>
            <a:custGeom>
              <a:avLst/>
              <a:gdLst/>
              <a:ahLst/>
              <a:cxnLst/>
              <a:rect l="l" t="t" r="r" b="b"/>
              <a:pathLst>
                <a:path w="1464930" h="1127994">
                  <a:moveTo>
                    <a:pt x="0" y="0"/>
                  </a:moveTo>
                  <a:lnTo>
                    <a:pt x="1464930" y="0"/>
                  </a:lnTo>
                  <a:lnTo>
                    <a:pt x="1464930" y="1127994"/>
                  </a:lnTo>
                  <a:lnTo>
                    <a:pt x="0" y="1127994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64930" cy="11660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39"/>
                </a:lnSpc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Methods in Practice: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Soil Incorporation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Mulching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Collection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Complete Burning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Partial Burning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4717545"/>
            <a:ext cx="6175164" cy="4485873"/>
          </a:xfrm>
          <a:custGeom>
            <a:avLst/>
            <a:gdLst/>
            <a:ahLst/>
            <a:cxnLst/>
            <a:rect l="l" t="t" r="r" b="b"/>
            <a:pathLst>
              <a:path w="6175164" h="4485873">
                <a:moveTo>
                  <a:pt x="0" y="0"/>
                </a:moveTo>
                <a:lnTo>
                  <a:pt x="6175164" y="0"/>
                </a:lnTo>
                <a:lnTo>
                  <a:pt x="6175164" y="4485873"/>
                </a:lnTo>
                <a:lnTo>
                  <a:pt x="0" y="448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916" r="-10811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546449" y="1435621"/>
            <a:ext cx="5526848" cy="4898009"/>
            <a:chOff x="0" y="0"/>
            <a:chExt cx="1591615" cy="14105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91615" cy="1410523"/>
            </a:xfrm>
            <a:custGeom>
              <a:avLst/>
              <a:gdLst/>
              <a:ahLst/>
              <a:cxnLst/>
              <a:rect l="l" t="t" r="r" b="b"/>
              <a:pathLst>
                <a:path w="1591615" h="1410523">
                  <a:moveTo>
                    <a:pt x="0" y="0"/>
                  </a:moveTo>
                  <a:lnTo>
                    <a:pt x="1591615" y="0"/>
                  </a:lnTo>
                  <a:lnTo>
                    <a:pt x="1591615" y="1410523"/>
                  </a:lnTo>
                  <a:lnTo>
                    <a:pt x="0" y="1410523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91615" cy="14486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39"/>
                </a:lnSpc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Parameters used to measure sustainable practices -</a:t>
              </a:r>
            </a:p>
            <a:p>
              <a:pPr algn="ctr">
                <a:lnSpc>
                  <a:spcPts val="2860"/>
                </a:lnSpc>
              </a:pPr>
              <a:endParaRPr lang="en-US" sz="37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Weed Infestation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Water Consumption</a:t>
              </a:r>
            </a:p>
            <a:p>
              <a:pPr marL="820419" lvl="1" indent="-410209" algn="l">
                <a:lnSpc>
                  <a:spcPts val="493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Fertilizer Consumption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5396" y="2817697"/>
            <a:ext cx="5086938" cy="933714"/>
            <a:chOff x="0" y="0"/>
            <a:chExt cx="1464930" cy="268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64930" cy="268890"/>
            </a:xfrm>
            <a:custGeom>
              <a:avLst/>
              <a:gdLst/>
              <a:ahLst/>
              <a:cxnLst/>
              <a:rect l="l" t="t" r="r" b="b"/>
              <a:pathLst>
                <a:path w="1464930" h="268890">
                  <a:moveTo>
                    <a:pt x="0" y="0"/>
                  </a:moveTo>
                  <a:lnTo>
                    <a:pt x="1464930" y="0"/>
                  </a:lnTo>
                  <a:lnTo>
                    <a:pt x="1464930" y="268890"/>
                  </a:lnTo>
                  <a:lnTo>
                    <a:pt x="0" y="268890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464930" cy="2784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For years, 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2019 and 2020</a:t>
              </a:r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167410" y="6667500"/>
            <a:ext cx="4284926" cy="3215924"/>
            <a:chOff x="0" y="0"/>
            <a:chExt cx="8909050" cy="6686423"/>
          </a:xfrm>
        </p:grpSpPr>
        <p:sp>
          <p:nvSpPr>
            <p:cNvPr id="25" name="Freeform 25"/>
            <p:cNvSpPr/>
            <p:nvPr/>
          </p:nvSpPr>
          <p:spPr>
            <a:xfrm>
              <a:off x="9525" y="9525"/>
              <a:ext cx="8890000" cy="6667373"/>
            </a:xfrm>
            <a:custGeom>
              <a:avLst/>
              <a:gdLst/>
              <a:ahLst/>
              <a:cxnLst/>
              <a:rect l="l" t="t" r="r" b="b"/>
              <a:pathLst>
                <a:path w="8890000" h="6667373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96644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2372" y="372872"/>
              <a:ext cx="8544306" cy="5940679"/>
            </a:xfrm>
            <a:custGeom>
              <a:avLst/>
              <a:gdLst/>
              <a:ahLst/>
              <a:cxnLst/>
              <a:rect l="l" t="t" r="r" b="b"/>
              <a:pathLst>
                <a:path w="8544306" h="5940679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7"/>
              <a:stretch>
                <a:fillRect l="-23929" t="-20842" r="-2178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909050" cy="6686423"/>
            </a:xfrm>
            <a:custGeom>
              <a:avLst/>
              <a:gdLst/>
              <a:ahLst/>
              <a:cxnLst/>
              <a:rect l="l" t="t" r="r" b="b"/>
              <a:pathLst>
                <a:path w="8909050" h="6686423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385" y="586093"/>
            <a:ext cx="11662960" cy="9189864"/>
            <a:chOff x="0" y="0"/>
            <a:chExt cx="2980301" cy="2348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0301" cy="2348337"/>
            </a:xfrm>
            <a:custGeom>
              <a:avLst/>
              <a:gdLst/>
              <a:ahLst/>
              <a:cxnLst/>
              <a:rect l="l" t="t" r="r" b="b"/>
              <a:pathLst>
                <a:path w="2980301" h="2348337">
                  <a:moveTo>
                    <a:pt x="0" y="0"/>
                  </a:moveTo>
                  <a:lnTo>
                    <a:pt x="2980301" y="0"/>
                  </a:lnTo>
                  <a:lnTo>
                    <a:pt x="2980301" y="2348337"/>
                  </a:lnTo>
                  <a:lnTo>
                    <a:pt x="0" y="2348337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980301" cy="23483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1" indent="0" algn="ctr">
                <a:lnSpc>
                  <a:spcPts val="43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85345" y="586093"/>
            <a:ext cx="4873955" cy="9189864"/>
            <a:chOff x="0" y="0"/>
            <a:chExt cx="1139059" cy="2147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9059" cy="2147700"/>
            </a:xfrm>
            <a:custGeom>
              <a:avLst/>
              <a:gdLst/>
              <a:ahLst/>
              <a:cxnLst/>
              <a:rect l="l" t="t" r="r" b="b"/>
              <a:pathLst>
                <a:path w="1139059" h="2147700">
                  <a:moveTo>
                    <a:pt x="0" y="0"/>
                  </a:moveTo>
                  <a:lnTo>
                    <a:pt x="1139059" y="0"/>
                  </a:lnTo>
                  <a:lnTo>
                    <a:pt x="1139059" y="2147700"/>
                  </a:lnTo>
                  <a:lnTo>
                    <a:pt x="0" y="2147700"/>
                  </a:lnTo>
                  <a:close/>
                </a:path>
              </a:pathLst>
            </a:custGeom>
            <a:solidFill>
              <a:srgbClr val="99B8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9059" cy="2195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30811" y="6133466"/>
            <a:ext cx="2553751" cy="3642491"/>
          </a:xfrm>
          <a:custGeom>
            <a:avLst/>
            <a:gdLst/>
            <a:ahLst/>
            <a:cxnLst/>
            <a:rect l="l" t="t" r="r" b="b"/>
            <a:pathLst>
              <a:path w="2553751" h="3642491">
                <a:moveTo>
                  <a:pt x="0" y="0"/>
                </a:moveTo>
                <a:lnTo>
                  <a:pt x="2553751" y="0"/>
                </a:lnTo>
                <a:lnTo>
                  <a:pt x="2553751" y="3642491"/>
                </a:lnTo>
                <a:lnTo>
                  <a:pt x="0" y="3642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5603" y="2604027"/>
            <a:ext cx="11276525" cy="6514990"/>
          </a:xfrm>
          <a:custGeom>
            <a:avLst/>
            <a:gdLst/>
            <a:ahLst/>
            <a:cxnLst/>
            <a:rect l="l" t="t" r="r" b="b"/>
            <a:pathLst>
              <a:path w="11276525" h="6514990">
                <a:moveTo>
                  <a:pt x="0" y="0"/>
                </a:moveTo>
                <a:lnTo>
                  <a:pt x="11276525" y="0"/>
                </a:lnTo>
                <a:lnTo>
                  <a:pt x="11276525" y="6514990"/>
                </a:lnTo>
                <a:lnTo>
                  <a:pt x="0" y="651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00643" y="1326883"/>
            <a:ext cx="9506444" cy="10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07"/>
              </a:lnSpc>
              <a:spcBef>
                <a:spcPct val="0"/>
              </a:spcBef>
            </a:pPr>
            <a:r>
              <a:rPr lang="en-US" sz="6987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ADAPTION SCENARIO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128" y="1866900"/>
            <a:ext cx="2083775" cy="59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5"/>
              </a:lnSpc>
              <a:spcBef>
                <a:spcPct val="0"/>
              </a:spcBef>
            </a:pPr>
            <a:r>
              <a:rPr lang="en-US" sz="4057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Facts: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46852" y="2594502"/>
            <a:ext cx="4525942" cy="353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031" lvl="1" indent="-219015" algn="l">
              <a:lnSpc>
                <a:spcPts val="2536"/>
              </a:lnSpc>
              <a:buFont typeface="Arial"/>
              <a:buChar char="•"/>
            </a:pPr>
            <a:r>
              <a:rPr lang="en-US" sz="202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Burning Method is predominantly adopted over the year 2019</a:t>
            </a:r>
          </a:p>
          <a:p>
            <a:pPr algn="l">
              <a:lnSpc>
                <a:spcPts val="2536"/>
              </a:lnSpc>
            </a:pPr>
            <a:endParaRPr lang="en-US" sz="2028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38031" lvl="1" indent="-219015" algn="l">
              <a:lnSpc>
                <a:spcPts val="2536"/>
              </a:lnSpc>
              <a:buFont typeface="Arial"/>
              <a:buChar char="•"/>
            </a:pPr>
            <a:r>
              <a:rPr lang="en-US" sz="202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Sustainable Method is boosted for adoption over the year 2020</a:t>
            </a:r>
          </a:p>
          <a:p>
            <a:pPr algn="l">
              <a:lnSpc>
                <a:spcPts val="2536"/>
              </a:lnSpc>
            </a:pPr>
            <a:endParaRPr lang="en-US" sz="2028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38031" lvl="1" indent="-219015" algn="l">
              <a:lnSpc>
                <a:spcPts val="2536"/>
              </a:lnSpc>
              <a:buFont typeface="Arial"/>
              <a:buChar char="•"/>
            </a:pPr>
            <a:r>
              <a:rPr lang="en-US" sz="202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suitable combination of sustainability is inferred as following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385345" y="7523396"/>
            <a:ext cx="2290931" cy="2252561"/>
          </a:xfrm>
          <a:custGeom>
            <a:avLst/>
            <a:gdLst/>
            <a:ahLst/>
            <a:cxnLst/>
            <a:rect l="l" t="t" r="r" b="b"/>
            <a:pathLst>
              <a:path w="2290931" h="2252561">
                <a:moveTo>
                  <a:pt x="0" y="0"/>
                </a:moveTo>
                <a:lnTo>
                  <a:pt x="2290932" y="0"/>
                </a:lnTo>
                <a:lnTo>
                  <a:pt x="2290932" y="2252561"/>
                </a:lnTo>
                <a:lnTo>
                  <a:pt x="0" y="2252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8" r="-223" b="-236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909823" y="7523396"/>
            <a:ext cx="2349477" cy="2252561"/>
          </a:xfrm>
          <a:custGeom>
            <a:avLst/>
            <a:gdLst/>
            <a:ahLst/>
            <a:cxnLst/>
            <a:rect l="l" t="t" r="r" b="b"/>
            <a:pathLst>
              <a:path w="2349477" h="2252561">
                <a:moveTo>
                  <a:pt x="0" y="0"/>
                </a:moveTo>
                <a:lnTo>
                  <a:pt x="2349477" y="0"/>
                </a:lnTo>
                <a:lnTo>
                  <a:pt x="2349477" y="2252561"/>
                </a:lnTo>
                <a:lnTo>
                  <a:pt x="0" y="225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6856" y="9727350"/>
            <a:ext cx="19281712" cy="925112"/>
            <a:chOff x="0" y="0"/>
            <a:chExt cx="7141375" cy="342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1375" cy="342634"/>
            </a:xfrm>
            <a:custGeom>
              <a:avLst/>
              <a:gdLst/>
              <a:ahLst/>
              <a:cxnLst/>
              <a:rect l="l" t="t" r="r" b="b"/>
              <a:pathLst>
                <a:path w="7141375" h="342634">
                  <a:moveTo>
                    <a:pt x="0" y="0"/>
                  </a:moveTo>
                  <a:lnTo>
                    <a:pt x="7141375" y="0"/>
                  </a:lnTo>
                  <a:lnTo>
                    <a:pt x="7141375" y="342634"/>
                  </a:lnTo>
                  <a:lnTo>
                    <a:pt x="0" y="342634"/>
                  </a:lnTo>
                  <a:close/>
                </a:path>
              </a:pathLst>
            </a:custGeom>
            <a:solidFill>
              <a:srgbClr val="96644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41375" cy="380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29267" y="4751451"/>
            <a:ext cx="1525335" cy="784098"/>
            <a:chOff x="0" y="0"/>
            <a:chExt cx="445927" cy="2292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5927" cy="229229"/>
            </a:xfrm>
            <a:custGeom>
              <a:avLst/>
              <a:gdLst/>
              <a:ahLst/>
              <a:cxnLst/>
              <a:rect l="l" t="t" r="r" b="b"/>
              <a:pathLst>
                <a:path w="445927" h="229229">
                  <a:moveTo>
                    <a:pt x="0" y="0"/>
                  </a:moveTo>
                  <a:lnTo>
                    <a:pt x="445927" y="0"/>
                  </a:lnTo>
                  <a:lnTo>
                    <a:pt x="445927" y="229229"/>
                  </a:lnTo>
                  <a:lnTo>
                    <a:pt x="0" y="229229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5927" cy="2578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BOTH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54479" y="5668110"/>
            <a:ext cx="3300531" cy="919762"/>
            <a:chOff x="0" y="0"/>
            <a:chExt cx="964900" cy="268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4900" cy="268890"/>
            </a:xfrm>
            <a:custGeom>
              <a:avLst/>
              <a:gdLst/>
              <a:ahLst/>
              <a:cxnLst/>
              <a:rect l="l" t="t" r="r" b="b"/>
              <a:pathLst>
                <a:path w="964900" h="268890">
                  <a:moveTo>
                    <a:pt x="0" y="0"/>
                  </a:moveTo>
                  <a:lnTo>
                    <a:pt x="964900" y="0"/>
                  </a:lnTo>
                  <a:lnTo>
                    <a:pt x="964900" y="268890"/>
                  </a:lnTo>
                  <a:lnTo>
                    <a:pt x="0" y="268890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4900" cy="2974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SUSTAINABLE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5328" y="7192472"/>
            <a:ext cx="567213" cy="5672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993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5328" y="7995899"/>
            <a:ext cx="567213" cy="5672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644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4879815" y="6861048"/>
            <a:ext cx="3750391" cy="3404128"/>
          </a:xfrm>
          <a:custGeom>
            <a:avLst/>
            <a:gdLst/>
            <a:ahLst/>
            <a:cxnLst/>
            <a:rect l="l" t="t" r="r" b="b"/>
            <a:pathLst>
              <a:path w="3750391" h="3404128">
                <a:moveTo>
                  <a:pt x="3750391" y="0"/>
                </a:moveTo>
                <a:lnTo>
                  <a:pt x="0" y="0"/>
                </a:lnTo>
                <a:lnTo>
                  <a:pt x="0" y="3404128"/>
                </a:lnTo>
                <a:lnTo>
                  <a:pt x="3750391" y="3404128"/>
                </a:lnTo>
                <a:lnTo>
                  <a:pt x="3750391" y="0"/>
                </a:lnTo>
                <a:close/>
              </a:path>
            </a:pathLst>
          </a:custGeom>
          <a:blipFill>
            <a:blip r:embed="rId2"/>
            <a:stretch>
              <a:fillRect r="-51911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880485" y="5535549"/>
            <a:ext cx="2492330" cy="919762"/>
            <a:chOff x="0" y="0"/>
            <a:chExt cx="728625" cy="268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8625" cy="268890"/>
            </a:xfrm>
            <a:custGeom>
              <a:avLst/>
              <a:gdLst/>
              <a:ahLst/>
              <a:cxnLst/>
              <a:rect l="l" t="t" r="r" b="b"/>
              <a:pathLst>
                <a:path w="728625" h="268890">
                  <a:moveTo>
                    <a:pt x="0" y="0"/>
                  </a:moveTo>
                  <a:lnTo>
                    <a:pt x="728625" y="0"/>
                  </a:lnTo>
                  <a:lnTo>
                    <a:pt x="728625" y="268890"/>
                  </a:lnTo>
                  <a:lnTo>
                    <a:pt x="0" y="268890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728625" cy="29746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BURNING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96023" y="1123571"/>
            <a:ext cx="7991977" cy="4317173"/>
          </a:xfrm>
          <a:custGeom>
            <a:avLst/>
            <a:gdLst/>
            <a:ahLst/>
            <a:cxnLst/>
            <a:rect l="l" t="t" r="r" b="b"/>
            <a:pathLst>
              <a:path w="7991977" h="4317173">
                <a:moveTo>
                  <a:pt x="0" y="0"/>
                </a:moveTo>
                <a:lnTo>
                  <a:pt x="7991977" y="0"/>
                </a:lnTo>
                <a:lnTo>
                  <a:pt x="7991977" y="4317173"/>
                </a:lnTo>
                <a:lnTo>
                  <a:pt x="0" y="4317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88" t="-18114" r="-6774" b="-1247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865018" y="5535549"/>
            <a:ext cx="8253833" cy="4188934"/>
          </a:xfrm>
          <a:custGeom>
            <a:avLst/>
            <a:gdLst/>
            <a:ahLst/>
            <a:cxnLst/>
            <a:rect l="l" t="t" r="r" b="b"/>
            <a:pathLst>
              <a:path w="8253833" h="4188934">
                <a:moveTo>
                  <a:pt x="0" y="0"/>
                </a:moveTo>
                <a:lnTo>
                  <a:pt x="8253833" y="0"/>
                </a:lnTo>
                <a:lnTo>
                  <a:pt x="8253833" y="4188934"/>
                </a:lnTo>
                <a:lnTo>
                  <a:pt x="0" y="418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4" t="-22977" r="-6195" b="-1160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32" y="1028700"/>
            <a:ext cx="7674610" cy="4399487"/>
          </a:xfrm>
          <a:custGeom>
            <a:avLst/>
            <a:gdLst/>
            <a:ahLst/>
            <a:cxnLst/>
            <a:rect l="l" t="t" r="r" b="b"/>
            <a:pathLst>
              <a:path w="7674610" h="4399487">
                <a:moveTo>
                  <a:pt x="0" y="0"/>
                </a:moveTo>
                <a:lnTo>
                  <a:pt x="7674610" y="0"/>
                </a:lnTo>
                <a:lnTo>
                  <a:pt x="7674610" y="4399487"/>
                </a:lnTo>
                <a:lnTo>
                  <a:pt x="0" y="4399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06" t="-17092" r="-5821" b="-1105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880485" y="106360"/>
            <a:ext cx="14684407" cy="92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  <a:spcBef>
                <a:spcPct val="0"/>
              </a:spcBef>
            </a:pPr>
            <a:r>
              <a:rPr lang="en-US" sz="620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Effects of CRM Practice (2019)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483956" y="7244113"/>
            <a:ext cx="4728883" cy="47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Decreased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575439" y="8089656"/>
            <a:ext cx="4728883" cy="47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Increased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AC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2826" y="9061323"/>
            <a:ext cx="2751915" cy="2772710"/>
          </a:xfrm>
          <a:custGeom>
            <a:avLst/>
            <a:gdLst/>
            <a:ahLst/>
            <a:cxnLst/>
            <a:rect l="l" t="t" r="r" b="b"/>
            <a:pathLst>
              <a:path w="2751915" h="2772710">
                <a:moveTo>
                  <a:pt x="0" y="0"/>
                </a:moveTo>
                <a:lnTo>
                  <a:pt x="2751915" y="0"/>
                </a:lnTo>
                <a:lnTo>
                  <a:pt x="2751915" y="2772710"/>
                </a:lnTo>
                <a:lnTo>
                  <a:pt x="0" y="277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39015" y="1367389"/>
            <a:ext cx="17930860" cy="8727423"/>
            <a:chOff x="0" y="0"/>
            <a:chExt cx="5163707" cy="25133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3707" cy="2513313"/>
            </a:xfrm>
            <a:custGeom>
              <a:avLst/>
              <a:gdLst/>
              <a:ahLst/>
              <a:cxnLst/>
              <a:rect l="l" t="t" r="r" b="b"/>
              <a:pathLst>
                <a:path w="5163707" h="2513313">
                  <a:moveTo>
                    <a:pt x="0" y="0"/>
                  </a:moveTo>
                  <a:lnTo>
                    <a:pt x="5163707" y="0"/>
                  </a:lnTo>
                  <a:lnTo>
                    <a:pt x="5163707" y="2513313"/>
                  </a:lnTo>
                  <a:lnTo>
                    <a:pt x="0" y="2513313"/>
                  </a:lnTo>
                  <a:close/>
                </a:path>
              </a:pathLst>
            </a:custGeom>
            <a:solidFill>
              <a:srgbClr val="E0A78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163707" cy="25133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1" indent="0" algn="ctr">
                <a:lnSpc>
                  <a:spcPts val="43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3271" y="207550"/>
            <a:ext cx="8703037" cy="1344870"/>
            <a:chOff x="0" y="0"/>
            <a:chExt cx="2506290" cy="3872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6290" cy="387294"/>
            </a:xfrm>
            <a:custGeom>
              <a:avLst/>
              <a:gdLst/>
              <a:ahLst/>
              <a:cxnLst/>
              <a:rect l="l" t="t" r="r" b="b"/>
              <a:pathLst>
                <a:path w="2506290" h="387294">
                  <a:moveTo>
                    <a:pt x="0" y="0"/>
                  </a:moveTo>
                  <a:lnTo>
                    <a:pt x="2506290" y="0"/>
                  </a:lnTo>
                  <a:lnTo>
                    <a:pt x="2506290" y="387294"/>
                  </a:lnTo>
                  <a:lnTo>
                    <a:pt x="0" y="387294"/>
                  </a:lnTo>
                  <a:close/>
                </a:path>
              </a:pathLst>
            </a:custGeom>
            <a:solidFill>
              <a:srgbClr val="FAD85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2506290" cy="3777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032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Efficiency of sustainable methods during the year 2020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342088" y="1582557"/>
            <a:ext cx="8022545" cy="3866963"/>
          </a:xfrm>
          <a:custGeom>
            <a:avLst/>
            <a:gdLst/>
            <a:ahLst/>
            <a:cxnLst/>
            <a:rect l="l" t="t" r="r" b="b"/>
            <a:pathLst>
              <a:path w="8022545" h="3866963">
                <a:moveTo>
                  <a:pt x="0" y="0"/>
                </a:moveTo>
                <a:lnTo>
                  <a:pt x="8022545" y="0"/>
                </a:lnTo>
                <a:lnTo>
                  <a:pt x="8022545" y="3866963"/>
                </a:lnTo>
                <a:lnTo>
                  <a:pt x="0" y="38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7" t="-19682" r="-214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87368" y="1582557"/>
            <a:ext cx="7274083" cy="3866963"/>
          </a:xfrm>
          <a:custGeom>
            <a:avLst/>
            <a:gdLst/>
            <a:ahLst/>
            <a:cxnLst/>
            <a:rect l="l" t="t" r="r" b="b"/>
            <a:pathLst>
              <a:path w="7274083" h="3866963">
                <a:moveTo>
                  <a:pt x="0" y="0"/>
                </a:moveTo>
                <a:lnTo>
                  <a:pt x="7274083" y="0"/>
                </a:lnTo>
                <a:lnTo>
                  <a:pt x="7274083" y="3866963"/>
                </a:lnTo>
                <a:lnTo>
                  <a:pt x="0" y="3866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03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25763" y="5630031"/>
            <a:ext cx="8229526" cy="4335925"/>
          </a:xfrm>
          <a:custGeom>
            <a:avLst/>
            <a:gdLst/>
            <a:ahLst/>
            <a:cxnLst/>
            <a:rect l="l" t="t" r="r" b="b"/>
            <a:pathLst>
              <a:path w="8229526" h="4335925">
                <a:moveTo>
                  <a:pt x="0" y="0"/>
                </a:moveTo>
                <a:lnTo>
                  <a:pt x="8229526" y="0"/>
                </a:lnTo>
                <a:lnTo>
                  <a:pt x="8229526" y="4335925"/>
                </a:lnTo>
                <a:lnTo>
                  <a:pt x="0" y="4335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4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6180" y="6441053"/>
            <a:ext cx="3982218" cy="3817951"/>
          </a:xfrm>
          <a:custGeom>
            <a:avLst/>
            <a:gdLst/>
            <a:ahLst/>
            <a:cxnLst/>
            <a:rect l="l" t="t" r="r" b="b"/>
            <a:pathLst>
              <a:path w="3982218" h="3817951">
                <a:moveTo>
                  <a:pt x="0" y="0"/>
                </a:moveTo>
                <a:lnTo>
                  <a:pt x="3982218" y="0"/>
                </a:lnTo>
                <a:lnTo>
                  <a:pt x="3982218" y="3817952"/>
                </a:lnTo>
                <a:lnTo>
                  <a:pt x="0" y="3817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09333" y="7742673"/>
            <a:ext cx="1896479" cy="2705005"/>
          </a:xfrm>
          <a:custGeom>
            <a:avLst/>
            <a:gdLst/>
            <a:ahLst/>
            <a:cxnLst/>
            <a:rect l="l" t="t" r="r" b="b"/>
            <a:pathLst>
              <a:path w="1896479" h="2705005">
                <a:moveTo>
                  <a:pt x="0" y="0"/>
                </a:moveTo>
                <a:lnTo>
                  <a:pt x="1896478" y="0"/>
                </a:lnTo>
                <a:lnTo>
                  <a:pt x="1896478" y="2705005"/>
                </a:lnTo>
                <a:lnTo>
                  <a:pt x="0" y="2705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09587" y="8737521"/>
            <a:ext cx="1175257" cy="1676305"/>
          </a:xfrm>
          <a:custGeom>
            <a:avLst/>
            <a:gdLst/>
            <a:ahLst/>
            <a:cxnLst/>
            <a:rect l="l" t="t" r="r" b="b"/>
            <a:pathLst>
              <a:path w="1175257" h="1676305">
                <a:moveTo>
                  <a:pt x="0" y="0"/>
                </a:moveTo>
                <a:lnTo>
                  <a:pt x="1175257" y="0"/>
                </a:lnTo>
                <a:lnTo>
                  <a:pt x="1175257" y="1676304"/>
                </a:lnTo>
                <a:lnTo>
                  <a:pt x="0" y="1676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997746" y="6627508"/>
            <a:ext cx="1762886" cy="3631497"/>
          </a:xfrm>
          <a:custGeom>
            <a:avLst/>
            <a:gdLst/>
            <a:ahLst/>
            <a:cxnLst/>
            <a:rect l="l" t="t" r="r" b="b"/>
            <a:pathLst>
              <a:path w="1762886" h="3631497">
                <a:moveTo>
                  <a:pt x="0" y="0"/>
                </a:moveTo>
                <a:lnTo>
                  <a:pt x="1762885" y="0"/>
                </a:lnTo>
                <a:lnTo>
                  <a:pt x="1762885" y="3631497"/>
                </a:lnTo>
                <a:lnTo>
                  <a:pt x="0" y="36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45" r="-38879"/>
            </a:stretch>
          </a:blipFill>
        </p:spPr>
      </p:sp>
      <p:sp>
        <p:nvSpPr>
          <p:cNvPr id="16" name="TextBox 16"/>
          <p:cNvSpPr txBox="1"/>
          <p:nvPr/>
        </p:nvSpPr>
        <p:spPr>
          <a:xfrm rot="-5400000">
            <a:off x="12153000" y="7557329"/>
            <a:ext cx="36125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Weed Infestation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7741850" y="3275373"/>
            <a:ext cx="36125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Consumption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313212" y="-257712"/>
            <a:ext cx="3209419" cy="2961026"/>
            <a:chOff x="0" y="0"/>
            <a:chExt cx="4279226" cy="39480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67967" cy="3948034"/>
            </a:xfrm>
            <a:custGeom>
              <a:avLst/>
              <a:gdLst/>
              <a:ahLst/>
              <a:cxnLst/>
              <a:rect l="l" t="t" r="r" b="b"/>
              <a:pathLst>
                <a:path w="2767967" h="3948034">
                  <a:moveTo>
                    <a:pt x="0" y="0"/>
                  </a:moveTo>
                  <a:lnTo>
                    <a:pt x="2767967" y="0"/>
                  </a:lnTo>
                  <a:lnTo>
                    <a:pt x="2767967" y="3948034"/>
                  </a:lnTo>
                  <a:lnTo>
                    <a:pt x="0" y="3948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56708" y="461090"/>
              <a:ext cx="3022518" cy="3486944"/>
            </a:xfrm>
            <a:custGeom>
              <a:avLst/>
              <a:gdLst/>
              <a:ahLst/>
              <a:cxnLst/>
              <a:rect l="l" t="t" r="r" b="b"/>
              <a:pathLst>
                <a:path w="3022518" h="3486944">
                  <a:moveTo>
                    <a:pt x="0" y="0"/>
                  </a:moveTo>
                  <a:lnTo>
                    <a:pt x="3022518" y="0"/>
                  </a:lnTo>
                  <a:lnTo>
                    <a:pt x="3022518" y="3486944"/>
                  </a:lnTo>
                  <a:lnTo>
                    <a:pt x="0" y="3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898612">
            <a:off x="15292693" y="761915"/>
            <a:ext cx="2295638" cy="1210949"/>
          </a:xfrm>
          <a:custGeom>
            <a:avLst/>
            <a:gdLst/>
            <a:ahLst/>
            <a:cxnLst/>
            <a:rect l="l" t="t" r="r" b="b"/>
            <a:pathLst>
              <a:path w="2295638" h="1210949">
                <a:moveTo>
                  <a:pt x="0" y="0"/>
                </a:moveTo>
                <a:lnTo>
                  <a:pt x="2295637" y="0"/>
                </a:lnTo>
                <a:lnTo>
                  <a:pt x="2295637" y="1210948"/>
                </a:lnTo>
                <a:lnTo>
                  <a:pt x="0" y="1210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 rot="-5400000">
            <a:off x="15491907" y="3344502"/>
            <a:ext cx="437066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Fertiliser Consumption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6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1466" y="726916"/>
            <a:ext cx="2751915" cy="2772710"/>
          </a:xfrm>
          <a:custGeom>
            <a:avLst/>
            <a:gdLst/>
            <a:ahLst/>
            <a:cxnLst/>
            <a:rect l="l" t="t" r="r" b="b"/>
            <a:pathLst>
              <a:path w="2751915" h="2772710">
                <a:moveTo>
                  <a:pt x="0" y="0"/>
                </a:moveTo>
                <a:lnTo>
                  <a:pt x="2751915" y="0"/>
                </a:lnTo>
                <a:lnTo>
                  <a:pt x="2751915" y="2772710"/>
                </a:lnTo>
                <a:lnTo>
                  <a:pt x="0" y="277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1995941"/>
            <a:ext cx="16230600" cy="7262359"/>
            <a:chOff x="0" y="0"/>
            <a:chExt cx="4674068" cy="2091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4069" cy="2091405"/>
            </a:xfrm>
            <a:custGeom>
              <a:avLst/>
              <a:gdLst/>
              <a:ahLst/>
              <a:cxnLst/>
              <a:rect l="l" t="t" r="r" b="b"/>
              <a:pathLst>
                <a:path w="4674069" h="2091405">
                  <a:moveTo>
                    <a:pt x="0" y="0"/>
                  </a:moveTo>
                  <a:lnTo>
                    <a:pt x="4674069" y="0"/>
                  </a:lnTo>
                  <a:lnTo>
                    <a:pt x="4674069" y="2091405"/>
                  </a:lnTo>
                  <a:lnTo>
                    <a:pt x="0" y="2091405"/>
                  </a:lnTo>
                  <a:close/>
                </a:path>
              </a:pathLst>
            </a:custGeom>
            <a:solidFill>
              <a:srgbClr val="FFF4B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674068" cy="2091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1" indent="0" algn="ctr">
                <a:lnSpc>
                  <a:spcPts val="43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135441">
            <a:off x="2442429" y="888252"/>
            <a:ext cx="1825175" cy="1501206"/>
          </a:xfrm>
          <a:custGeom>
            <a:avLst/>
            <a:gdLst/>
            <a:ahLst/>
            <a:cxnLst/>
            <a:rect l="l" t="t" r="r" b="b"/>
            <a:pathLst>
              <a:path w="1825175" h="1501206">
                <a:moveTo>
                  <a:pt x="0" y="0"/>
                </a:moveTo>
                <a:lnTo>
                  <a:pt x="1825175" y="0"/>
                </a:lnTo>
                <a:lnTo>
                  <a:pt x="1825175" y="1501207"/>
                </a:lnTo>
                <a:lnTo>
                  <a:pt x="0" y="150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520873" y="1388536"/>
            <a:ext cx="7246254" cy="1566725"/>
            <a:chOff x="0" y="0"/>
            <a:chExt cx="2086767" cy="4511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6767" cy="451184"/>
            </a:xfrm>
            <a:custGeom>
              <a:avLst/>
              <a:gdLst/>
              <a:ahLst/>
              <a:cxnLst/>
              <a:rect l="l" t="t" r="r" b="b"/>
              <a:pathLst>
                <a:path w="2086767" h="451184">
                  <a:moveTo>
                    <a:pt x="0" y="0"/>
                  </a:moveTo>
                  <a:lnTo>
                    <a:pt x="2086767" y="0"/>
                  </a:lnTo>
                  <a:lnTo>
                    <a:pt x="2086767" y="451184"/>
                  </a:lnTo>
                  <a:lnTo>
                    <a:pt x="0" y="451184"/>
                  </a:lnTo>
                  <a:close/>
                </a:path>
              </a:pathLst>
            </a:custGeom>
            <a:solidFill>
              <a:srgbClr val="E5846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2086767" cy="4321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5952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What’s the Future?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642" y="4825389"/>
            <a:ext cx="4822715" cy="3661910"/>
            <a:chOff x="0" y="0"/>
            <a:chExt cx="596729" cy="4530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6729" cy="453099"/>
            </a:xfrm>
            <a:custGeom>
              <a:avLst/>
              <a:gdLst/>
              <a:ahLst/>
              <a:cxnLst/>
              <a:rect l="l" t="t" r="r" b="b"/>
              <a:pathLst>
                <a:path w="596729" h="453099">
                  <a:moveTo>
                    <a:pt x="0" y="0"/>
                  </a:moveTo>
                  <a:lnTo>
                    <a:pt x="596729" y="0"/>
                  </a:lnTo>
                  <a:lnTo>
                    <a:pt x="596729" y="453099"/>
                  </a:lnTo>
                  <a:lnTo>
                    <a:pt x="0" y="453099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596729" cy="443574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marL="0" lvl="0" indent="0" algn="ctr">
                <a:lnSpc>
                  <a:spcPts val="3248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Investment required to scale up the adoption to the whole India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555" y="4825389"/>
            <a:ext cx="4822715" cy="1971948"/>
            <a:chOff x="0" y="0"/>
            <a:chExt cx="596729" cy="2439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6729" cy="243995"/>
            </a:xfrm>
            <a:custGeom>
              <a:avLst/>
              <a:gdLst/>
              <a:ahLst/>
              <a:cxnLst/>
              <a:rect l="l" t="t" r="r" b="b"/>
              <a:pathLst>
                <a:path w="596729" h="243995">
                  <a:moveTo>
                    <a:pt x="0" y="0"/>
                  </a:moveTo>
                  <a:lnTo>
                    <a:pt x="596729" y="0"/>
                  </a:lnTo>
                  <a:lnTo>
                    <a:pt x="596729" y="243995"/>
                  </a:lnTo>
                  <a:lnTo>
                    <a:pt x="0" y="243995"/>
                  </a:lnTo>
                  <a:close/>
                </a:path>
              </a:pathLst>
            </a:custGeom>
            <a:solidFill>
              <a:srgbClr val="E0A78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596729" cy="23447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0" lvl="0" indent="0" algn="ctr">
                <a:lnSpc>
                  <a:spcPts val="521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INVEST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48836" y="4825389"/>
            <a:ext cx="4822715" cy="3661910"/>
            <a:chOff x="0" y="0"/>
            <a:chExt cx="596729" cy="4530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6729" cy="453099"/>
            </a:xfrm>
            <a:custGeom>
              <a:avLst/>
              <a:gdLst/>
              <a:ahLst/>
              <a:cxnLst/>
              <a:rect l="l" t="t" r="r" b="b"/>
              <a:pathLst>
                <a:path w="596729" h="453099">
                  <a:moveTo>
                    <a:pt x="0" y="0"/>
                  </a:moveTo>
                  <a:lnTo>
                    <a:pt x="596729" y="0"/>
                  </a:lnTo>
                  <a:lnTo>
                    <a:pt x="596729" y="453099"/>
                  </a:lnTo>
                  <a:lnTo>
                    <a:pt x="0" y="453099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596729" cy="443574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marL="0" lvl="0" indent="0" algn="ctr">
                <a:lnSpc>
                  <a:spcPts val="3248"/>
                </a:lnSpc>
                <a:spcBef>
                  <a:spcPct val="0"/>
                </a:spcBef>
              </a:pPr>
              <a:r>
                <a:rPr lang="en-US" sz="275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Tracking the adoption journey, tackling difficulties along with government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1749" y="4825389"/>
            <a:ext cx="4822715" cy="1971948"/>
            <a:chOff x="0" y="0"/>
            <a:chExt cx="596729" cy="2439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6729" cy="243995"/>
            </a:xfrm>
            <a:custGeom>
              <a:avLst/>
              <a:gdLst/>
              <a:ahLst/>
              <a:cxnLst/>
              <a:rect l="l" t="t" r="r" b="b"/>
              <a:pathLst>
                <a:path w="596729" h="243995">
                  <a:moveTo>
                    <a:pt x="0" y="0"/>
                  </a:moveTo>
                  <a:lnTo>
                    <a:pt x="596729" y="0"/>
                  </a:lnTo>
                  <a:lnTo>
                    <a:pt x="596729" y="243995"/>
                  </a:lnTo>
                  <a:lnTo>
                    <a:pt x="0" y="243995"/>
                  </a:lnTo>
                  <a:close/>
                </a:path>
              </a:pathLst>
            </a:custGeom>
            <a:solidFill>
              <a:srgbClr val="E0A78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596729" cy="23447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HARVEST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03114" y="4825389"/>
            <a:ext cx="4822715" cy="3661910"/>
            <a:chOff x="0" y="0"/>
            <a:chExt cx="596729" cy="4530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6729" cy="453099"/>
            </a:xfrm>
            <a:custGeom>
              <a:avLst/>
              <a:gdLst/>
              <a:ahLst/>
              <a:cxnLst/>
              <a:rect l="l" t="t" r="r" b="b"/>
              <a:pathLst>
                <a:path w="596729" h="453099">
                  <a:moveTo>
                    <a:pt x="0" y="0"/>
                  </a:moveTo>
                  <a:lnTo>
                    <a:pt x="596729" y="0"/>
                  </a:lnTo>
                  <a:lnTo>
                    <a:pt x="596729" y="453099"/>
                  </a:lnTo>
                  <a:lnTo>
                    <a:pt x="0" y="453099"/>
                  </a:lnTo>
                  <a:close/>
                </a:path>
              </a:pathLst>
            </a:custGeom>
            <a:solidFill>
              <a:srgbClr val="EDEBD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596729" cy="443574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marL="0" lvl="0" indent="0" algn="ctr">
                <a:lnSpc>
                  <a:spcPts val="3248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Successful elimination Stubble Burning, making India </a:t>
              </a:r>
              <a:r>
                <a:rPr lang="en-US" sz="28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Pollution-Free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06027" y="4825389"/>
            <a:ext cx="4822715" cy="1971948"/>
            <a:chOff x="0" y="0"/>
            <a:chExt cx="596729" cy="2439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96729" cy="243995"/>
            </a:xfrm>
            <a:custGeom>
              <a:avLst/>
              <a:gdLst/>
              <a:ahLst/>
              <a:cxnLst/>
              <a:rect l="l" t="t" r="r" b="b"/>
              <a:pathLst>
                <a:path w="596729" h="243995">
                  <a:moveTo>
                    <a:pt x="0" y="0"/>
                  </a:moveTo>
                  <a:lnTo>
                    <a:pt x="596729" y="0"/>
                  </a:lnTo>
                  <a:lnTo>
                    <a:pt x="596729" y="243995"/>
                  </a:lnTo>
                  <a:lnTo>
                    <a:pt x="0" y="243995"/>
                  </a:lnTo>
                  <a:close/>
                </a:path>
              </a:pathLst>
            </a:custGeom>
            <a:solidFill>
              <a:srgbClr val="E0A78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596729" cy="23447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0" lvl="0" indent="0" algn="ctr">
                <a:lnSpc>
                  <a:spcPts val="522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CURE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1800924">
            <a:off x="-51763" y="8496633"/>
            <a:ext cx="2179266" cy="1334801"/>
          </a:xfrm>
          <a:custGeom>
            <a:avLst/>
            <a:gdLst/>
            <a:ahLst/>
            <a:cxnLst/>
            <a:rect l="l" t="t" r="r" b="b"/>
            <a:pathLst>
              <a:path w="2179266" h="1334801">
                <a:moveTo>
                  <a:pt x="0" y="0"/>
                </a:moveTo>
                <a:lnTo>
                  <a:pt x="2179266" y="0"/>
                </a:lnTo>
                <a:lnTo>
                  <a:pt x="2179266" y="1334801"/>
                </a:lnTo>
                <a:lnTo>
                  <a:pt x="0" y="1334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381678" y="3070145"/>
            <a:ext cx="1755244" cy="1755244"/>
          </a:xfrm>
          <a:custGeom>
            <a:avLst/>
            <a:gdLst/>
            <a:ahLst/>
            <a:cxnLst/>
            <a:rect l="l" t="t" r="r" b="b"/>
            <a:pathLst>
              <a:path w="1755244" h="1755244">
                <a:moveTo>
                  <a:pt x="0" y="0"/>
                </a:moveTo>
                <a:lnTo>
                  <a:pt x="1755244" y="0"/>
                </a:lnTo>
                <a:lnTo>
                  <a:pt x="1755244" y="1755244"/>
                </a:lnTo>
                <a:lnTo>
                  <a:pt x="0" y="1755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236034" y="3054487"/>
            <a:ext cx="2756876" cy="275687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7821" t="-19218" r="-20267" b="-1886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7765562" y="3054487"/>
            <a:ext cx="2756876" cy="275687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2336562" y="3054487"/>
            <a:ext cx="2756876" cy="275687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8037" t="-6639" r="-6988" b="-838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13012504" y="9364593"/>
            <a:ext cx="4246796" cy="92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Macintosh PowerPoint</Application>
  <PresentationFormat>Custom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Funtastic</vt:lpstr>
      <vt:lpstr>Nunito</vt:lpstr>
      <vt:lpstr>Arial</vt:lpstr>
      <vt:lpstr>Norwester</vt:lpstr>
      <vt:lpstr>Calibri</vt:lpstr>
      <vt:lpstr>Nunito Bold</vt:lpstr>
      <vt:lpstr>Canva Sans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Sec2Gr10_DVM</dc:title>
  <cp:lastModifiedBy>Thariq Mohammed</cp:lastModifiedBy>
  <cp:revision>3</cp:revision>
  <dcterms:created xsi:type="dcterms:W3CDTF">2006-08-16T00:00:00Z</dcterms:created>
  <dcterms:modified xsi:type="dcterms:W3CDTF">2024-08-12T09:14:58Z</dcterms:modified>
  <dc:identifier>DAGNj1XkBSo</dc:identifier>
</cp:coreProperties>
</file>